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9" r:id="rId3"/>
    <p:sldId id="275" r:id="rId4"/>
    <p:sldId id="302" r:id="rId5"/>
    <p:sldId id="303" r:id="rId6"/>
    <p:sldId id="280" r:id="rId7"/>
    <p:sldId id="290" r:id="rId8"/>
    <p:sldId id="304" r:id="rId9"/>
    <p:sldId id="305" r:id="rId10"/>
    <p:sldId id="306" r:id="rId11"/>
    <p:sldId id="307" r:id="rId12"/>
    <p:sldId id="308" r:id="rId13"/>
    <p:sldId id="278" r:id="rId14"/>
    <p:sldId id="286" r:id="rId15"/>
    <p:sldId id="288" r:id="rId16"/>
    <p:sldId id="285" r:id="rId17"/>
    <p:sldId id="300" r:id="rId18"/>
    <p:sldId id="301" r:id="rId19"/>
    <p:sldId id="309" r:id="rId20"/>
    <p:sldId id="310" r:id="rId21"/>
    <p:sldId id="311" r:id="rId22"/>
    <p:sldId id="289" r:id="rId23"/>
    <p:sldId id="313" r:id="rId24"/>
    <p:sldId id="314" r:id="rId25"/>
    <p:sldId id="315" r:id="rId26"/>
    <p:sldId id="316" r:id="rId27"/>
    <p:sldId id="31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90" y="6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9701D5-7904-43B2-A388-74A30D25003B}"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7E185-42D8-4C2A-850C-CE6C159C773B}" type="slidenum">
              <a:rPr lang="en-US" smtClean="0"/>
              <a:t>‹#›</a:t>
            </a:fld>
            <a:endParaRPr lang="en-US"/>
          </a:p>
        </p:txBody>
      </p:sp>
    </p:spTree>
    <p:extLst>
      <p:ext uri="{BB962C8B-B14F-4D97-AF65-F5344CB8AC3E}">
        <p14:creationId xmlns:p14="http://schemas.microsoft.com/office/powerpoint/2010/main" val="145177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701D5-7904-43B2-A388-74A30D25003B}"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7E185-42D8-4C2A-850C-CE6C159C773B}" type="slidenum">
              <a:rPr lang="en-US" smtClean="0"/>
              <a:t>‹#›</a:t>
            </a:fld>
            <a:endParaRPr lang="en-US"/>
          </a:p>
        </p:txBody>
      </p:sp>
    </p:spTree>
    <p:extLst>
      <p:ext uri="{BB962C8B-B14F-4D97-AF65-F5344CB8AC3E}">
        <p14:creationId xmlns:p14="http://schemas.microsoft.com/office/powerpoint/2010/main" val="401864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701D5-7904-43B2-A388-74A30D25003B}"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7E185-42D8-4C2A-850C-CE6C159C773B}" type="slidenum">
              <a:rPr lang="en-US" smtClean="0"/>
              <a:t>‹#›</a:t>
            </a:fld>
            <a:endParaRPr lang="en-US"/>
          </a:p>
        </p:txBody>
      </p:sp>
    </p:spTree>
    <p:extLst>
      <p:ext uri="{BB962C8B-B14F-4D97-AF65-F5344CB8AC3E}">
        <p14:creationId xmlns:p14="http://schemas.microsoft.com/office/powerpoint/2010/main" val="267800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701D5-7904-43B2-A388-74A30D25003B}"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7E185-42D8-4C2A-850C-CE6C159C773B}" type="slidenum">
              <a:rPr lang="en-US" smtClean="0"/>
              <a:t>‹#›</a:t>
            </a:fld>
            <a:endParaRPr lang="en-US"/>
          </a:p>
        </p:txBody>
      </p:sp>
    </p:spTree>
    <p:extLst>
      <p:ext uri="{BB962C8B-B14F-4D97-AF65-F5344CB8AC3E}">
        <p14:creationId xmlns:p14="http://schemas.microsoft.com/office/powerpoint/2010/main" val="3058761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9701D5-7904-43B2-A388-74A30D25003B}"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7E185-42D8-4C2A-850C-CE6C159C773B}" type="slidenum">
              <a:rPr lang="en-US" smtClean="0"/>
              <a:t>‹#›</a:t>
            </a:fld>
            <a:endParaRPr lang="en-US"/>
          </a:p>
        </p:txBody>
      </p:sp>
    </p:spTree>
    <p:extLst>
      <p:ext uri="{BB962C8B-B14F-4D97-AF65-F5344CB8AC3E}">
        <p14:creationId xmlns:p14="http://schemas.microsoft.com/office/powerpoint/2010/main" val="1885187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9701D5-7904-43B2-A388-74A30D25003B}"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7E185-42D8-4C2A-850C-CE6C159C773B}" type="slidenum">
              <a:rPr lang="en-US" smtClean="0"/>
              <a:t>‹#›</a:t>
            </a:fld>
            <a:endParaRPr lang="en-US"/>
          </a:p>
        </p:txBody>
      </p:sp>
    </p:spTree>
    <p:extLst>
      <p:ext uri="{BB962C8B-B14F-4D97-AF65-F5344CB8AC3E}">
        <p14:creationId xmlns:p14="http://schemas.microsoft.com/office/powerpoint/2010/main" val="421547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9701D5-7904-43B2-A388-74A30D25003B}" type="datetimeFigureOut">
              <a:rPr lang="en-US" smtClean="0"/>
              <a:t>10/20/2015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F7E185-42D8-4C2A-850C-CE6C159C773B}" type="slidenum">
              <a:rPr lang="en-US" smtClean="0"/>
              <a:t>‹#›</a:t>
            </a:fld>
            <a:endParaRPr lang="en-US"/>
          </a:p>
        </p:txBody>
      </p:sp>
    </p:spTree>
    <p:extLst>
      <p:ext uri="{BB962C8B-B14F-4D97-AF65-F5344CB8AC3E}">
        <p14:creationId xmlns:p14="http://schemas.microsoft.com/office/powerpoint/2010/main" val="34543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9701D5-7904-43B2-A388-74A30D25003B}" type="datetimeFigureOut">
              <a:rPr lang="en-US" smtClean="0"/>
              <a:t>10/20/2015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F7E185-42D8-4C2A-850C-CE6C159C773B}" type="slidenum">
              <a:rPr lang="en-US" smtClean="0"/>
              <a:t>‹#›</a:t>
            </a:fld>
            <a:endParaRPr lang="en-US"/>
          </a:p>
        </p:txBody>
      </p:sp>
    </p:spTree>
    <p:extLst>
      <p:ext uri="{BB962C8B-B14F-4D97-AF65-F5344CB8AC3E}">
        <p14:creationId xmlns:p14="http://schemas.microsoft.com/office/powerpoint/2010/main" val="88687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701D5-7904-43B2-A388-74A30D25003B}" type="datetimeFigureOut">
              <a:rPr lang="en-US" smtClean="0"/>
              <a:t>10/20/2015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F7E185-42D8-4C2A-850C-CE6C159C773B}" type="slidenum">
              <a:rPr lang="en-US" smtClean="0"/>
              <a:t>‹#›</a:t>
            </a:fld>
            <a:endParaRPr lang="en-US"/>
          </a:p>
        </p:txBody>
      </p:sp>
    </p:spTree>
    <p:extLst>
      <p:ext uri="{BB962C8B-B14F-4D97-AF65-F5344CB8AC3E}">
        <p14:creationId xmlns:p14="http://schemas.microsoft.com/office/powerpoint/2010/main" val="2935964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9701D5-7904-43B2-A388-74A30D25003B}"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7E185-42D8-4C2A-850C-CE6C159C773B}" type="slidenum">
              <a:rPr lang="en-US" smtClean="0"/>
              <a:t>‹#›</a:t>
            </a:fld>
            <a:endParaRPr lang="en-US"/>
          </a:p>
        </p:txBody>
      </p:sp>
    </p:spTree>
    <p:extLst>
      <p:ext uri="{BB962C8B-B14F-4D97-AF65-F5344CB8AC3E}">
        <p14:creationId xmlns:p14="http://schemas.microsoft.com/office/powerpoint/2010/main" val="204422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9701D5-7904-43B2-A388-74A30D25003B}"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7E185-42D8-4C2A-850C-CE6C159C773B}" type="slidenum">
              <a:rPr lang="en-US" smtClean="0"/>
              <a:t>‹#›</a:t>
            </a:fld>
            <a:endParaRPr lang="en-US"/>
          </a:p>
        </p:txBody>
      </p:sp>
    </p:spTree>
    <p:extLst>
      <p:ext uri="{BB962C8B-B14F-4D97-AF65-F5344CB8AC3E}">
        <p14:creationId xmlns:p14="http://schemas.microsoft.com/office/powerpoint/2010/main" val="2466296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701D5-7904-43B2-A388-74A30D25003B}" type="datetimeFigureOut">
              <a:rPr lang="en-US" smtClean="0"/>
              <a:t>10/20/2015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7E185-42D8-4C2A-850C-CE6C159C773B}" type="slidenum">
              <a:rPr lang="en-US" smtClean="0"/>
              <a:t>‹#›</a:t>
            </a:fld>
            <a:endParaRPr lang="en-US"/>
          </a:p>
        </p:txBody>
      </p:sp>
    </p:spTree>
    <p:extLst>
      <p:ext uri="{BB962C8B-B14F-4D97-AF65-F5344CB8AC3E}">
        <p14:creationId xmlns:p14="http://schemas.microsoft.com/office/powerpoint/2010/main" val="2966865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r>
              <a:rPr lang="en-US" dirty="0" smtClean="0"/>
              <a:t>Lesson 6-7:                            </a:t>
            </a:r>
            <a:r>
              <a:rPr lang="ar-AE" dirty="0" smtClean="0"/>
              <a:t> </a:t>
            </a:r>
            <a:r>
              <a:rPr lang="ar-AE" dirty="0"/>
              <a:t>الدرس السابع</a:t>
            </a:r>
            <a:r>
              <a:rPr lang="en-US" dirty="0" smtClean="0"/>
              <a:t/>
            </a:r>
            <a:br>
              <a:rPr lang="en-US" dirty="0" smtClean="0"/>
            </a:br>
            <a:endParaRPr lang="en-US" dirty="0"/>
          </a:p>
        </p:txBody>
      </p:sp>
      <p:sp>
        <p:nvSpPr>
          <p:cNvPr id="3" name="Content Placeholder 2"/>
          <p:cNvSpPr>
            <a:spLocks noGrp="1"/>
          </p:cNvSpPr>
          <p:nvPr>
            <p:ph idx="1"/>
          </p:nvPr>
        </p:nvSpPr>
        <p:spPr>
          <a:xfrm>
            <a:off x="457199" y="1600200"/>
            <a:ext cx="8433551" cy="4953000"/>
          </a:xfrm>
        </p:spPr>
        <p:txBody>
          <a:bodyPr>
            <a:normAutofit lnSpcReduction="10000"/>
          </a:bodyPr>
          <a:lstStyle/>
          <a:p>
            <a:pPr marL="0" indent="0">
              <a:buNone/>
            </a:pPr>
            <a:r>
              <a:rPr lang="en-US" dirty="0" smtClean="0"/>
              <a:t>Objectives: </a:t>
            </a:r>
          </a:p>
          <a:p>
            <a:r>
              <a:rPr lang="en-US" dirty="0" smtClean="0"/>
              <a:t>Review</a:t>
            </a:r>
          </a:p>
          <a:p>
            <a:r>
              <a:rPr lang="en-US" dirty="0" smtClean="0"/>
              <a:t>The morning greeting</a:t>
            </a:r>
          </a:p>
          <a:p>
            <a:r>
              <a:rPr lang="en-US" dirty="0" smtClean="0"/>
              <a:t>Asking about well being</a:t>
            </a:r>
          </a:p>
          <a:p>
            <a:r>
              <a:rPr lang="en-US" dirty="0" smtClean="0"/>
              <a:t>Arabic alphabet: two way connectors continue</a:t>
            </a:r>
          </a:p>
          <a:p>
            <a:r>
              <a:rPr lang="en-US" dirty="0" smtClean="0"/>
              <a:t>Practice</a:t>
            </a:r>
          </a:p>
          <a:p>
            <a:r>
              <a:rPr lang="en-US" dirty="0" smtClean="0"/>
              <a:t>Summary </a:t>
            </a:r>
          </a:p>
          <a:p>
            <a:r>
              <a:rPr lang="en-US" b="1" dirty="0">
                <a:latin typeface="Cooper Black" pitchFamily="18" charset="0"/>
              </a:rPr>
              <a:t>Welcome to Arabic Level I</a:t>
            </a:r>
            <a:br>
              <a:rPr lang="en-US" b="1" dirty="0">
                <a:latin typeface="Cooper Black" pitchFamily="18" charset="0"/>
              </a:rPr>
            </a:br>
            <a:r>
              <a:rPr lang="en-US" b="1" dirty="0">
                <a:latin typeface="Cooper Black" pitchFamily="18" charset="0"/>
              </a:rPr>
              <a:t>by </a:t>
            </a:r>
            <a:r>
              <a:rPr lang="en-US" b="1" dirty="0" err="1">
                <a:latin typeface="Cooper Black" pitchFamily="18" charset="0"/>
              </a:rPr>
              <a:t>Kurzban</a:t>
            </a:r>
            <a:endParaRPr lang="en-US" dirty="0"/>
          </a:p>
        </p:txBody>
      </p:sp>
      <p:pic>
        <p:nvPicPr>
          <p:cNvPr id="4" name="Picture 3"/>
          <p:cNvPicPr>
            <a:picLocks noChangeAspect="1"/>
          </p:cNvPicPr>
          <p:nvPr/>
        </p:nvPicPr>
        <p:blipFill>
          <a:blip r:embed="rId2"/>
          <a:stretch>
            <a:fillRect/>
          </a:stretch>
        </p:blipFill>
        <p:spPr>
          <a:xfrm>
            <a:off x="6379674" y="1143000"/>
            <a:ext cx="2511077" cy="2514599"/>
          </a:xfrm>
          <a:prstGeom prst="rect">
            <a:avLst/>
          </a:prstGeom>
        </p:spPr>
      </p:pic>
    </p:spTree>
    <p:extLst>
      <p:ext uri="{BB962C8B-B14F-4D97-AF65-F5344CB8AC3E}">
        <p14:creationId xmlns:p14="http://schemas.microsoft.com/office/powerpoint/2010/main" val="1293601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normAutofit fontScale="92500"/>
          </a:bodyPr>
          <a:lstStyle/>
          <a:p>
            <a:pPr marL="0" indent="0">
              <a:buNone/>
            </a:pPr>
            <a:r>
              <a:rPr lang="ar-AE" sz="6600" dirty="0" smtClean="0"/>
              <a:t>           </a:t>
            </a:r>
            <a:r>
              <a:rPr lang="ar-AE" sz="6600" dirty="0"/>
              <a:t>ج                </a:t>
            </a:r>
            <a:endParaRPr lang="en-US" sz="6600" dirty="0" smtClean="0"/>
          </a:p>
          <a:p>
            <a:r>
              <a:rPr lang="en-US" sz="4700" dirty="0" smtClean="0">
                <a:latin typeface="Comic Sans MS" pitchFamily="66" charset="0"/>
              </a:rPr>
              <a:t>In parts of Egypt and Yemen it is pronounced g as in {Gabe}</a:t>
            </a:r>
          </a:p>
          <a:p>
            <a:r>
              <a:rPr lang="en-US" sz="4700" dirty="0" smtClean="0">
                <a:latin typeface="Comic Sans MS" pitchFamily="66" charset="0"/>
              </a:rPr>
              <a:t>In Holy Qur’an, it may be pronounces like the j in </a:t>
            </a:r>
            <a:r>
              <a:rPr lang="en-US" sz="4700" i="1" u="sng" dirty="0" smtClean="0">
                <a:latin typeface="Comic Sans MS" pitchFamily="66" charset="0"/>
              </a:rPr>
              <a:t>judge</a:t>
            </a:r>
            <a:r>
              <a:rPr lang="en-US" sz="4700" dirty="0" smtClean="0">
                <a:latin typeface="Comic Sans MS" pitchFamily="66" charset="0"/>
              </a:rPr>
              <a:t>.</a:t>
            </a:r>
            <a:endParaRPr lang="en-US" sz="4700" dirty="0">
              <a:latin typeface="Comic Sans MS" pitchFamily="66" charset="0"/>
            </a:endParaRPr>
          </a:p>
        </p:txBody>
      </p:sp>
      <p:sp>
        <p:nvSpPr>
          <p:cNvPr id="6" name="Title 5"/>
          <p:cNvSpPr>
            <a:spLocks noGrp="1"/>
          </p:cNvSpPr>
          <p:nvPr>
            <p:ph type="title"/>
          </p:nvPr>
        </p:nvSpPr>
        <p:spPr/>
        <p:txBody>
          <a:bodyPr>
            <a:normAutofit/>
          </a:bodyPr>
          <a:lstStyle/>
          <a:p>
            <a:r>
              <a:rPr lang="en-US" dirty="0" smtClean="0"/>
              <a:t>Alphabet: Two way Connectors </a:t>
            </a:r>
            <a:endParaRPr lang="en-US" dirty="0"/>
          </a:p>
        </p:txBody>
      </p:sp>
    </p:spTree>
    <p:extLst>
      <p:ext uri="{BB962C8B-B14F-4D97-AF65-F5344CB8AC3E}">
        <p14:creationId xmlns:p14="http://schemas.microsoft.com/office/powerpoint/2010/main" val="3927440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normAutofit fontScale="92500" lnSpcReduction="10000"/>
          </a:bodyPr>
          <a:lstStyle/>
          <a:p>
            <a:pPr marL="0" indent="0">
              <a:buNone/>
            </a:pPr>
            <a:r>
              <a:rPr lang="ar-AE" sz="6600" dirty="0"/>
              <a:t>                   </a:t>
            </a:r>
            <a:r>
              <a:rPr lang="ar-AE" sz="6600" dirty="0" smtClean="0"/>
              <a:t>ح</a:t>
            </a:r>
            <a:endParaRPr lang="en-US" sz="6600" dirty="0"/>
          </a:p>
          <a:p>
            <a:pPr marL="0" indent="0">
              <a:buNone/>
            </a:pPr>
            <a:r>
              <a:rPr lang="en-US" sz="6600" dirty="0" smtClean="0"/>
              <a:t>The sound of letter </a:t>
            </a:r>
            <a:r>
              <a:rPr lang="ar-AE" sz="6600" dirty="0"/>
              <a:t>    ح    </a:t>
            </a:r>
            <a:r>
              <a:rPr lang="en-US" sz="6600" dirty="0" smtClean="0"/>
              <a:t> (ha) as of {Hakim}, there is a hard h that is voiceless</a:t>
            </a:r>
          </a:p>
          <a:p>
            <a:endParaRPr lang="en-US" sz="4700" dirty="0">
              <a:latin typeface="Comic Sans MS" pitchFamily="66" charset="0"/>
            </a:endParaRPr>
          </a:p>
        </p:txBody>
      </p:sp>
      <p:sp>
        <p:nvSpPr>
          <p:cNvPr id="6" name="Title 5"/>
          <p:cNvSpPr>
            <a:spLocks noGrp="1"/>
          </p:cNvSpPr>
          <p:nvPr>
            <p:ph type="title"/>
          </p:nvPr>
        </p:nvSpPr>
        <p:spPr/>
        <p:txBody>
          <a:bodyPr>
            <a:normAutofit/>
          </a:bodyPr>
          <a:lstStyle/>
          <a:p>
            <a:r>
              <a:rPr lang="en-US" dirty="0" smtClean="0"/>
              <a:t>Alphabet: Two way Connectors </a:t>
            </a:r>
            <a:endParaRPr lang="en-US" dirty="0"/>
          </a:p>
        </p:txBody>
      </p:sp>
    </p:spTree>
    <p:extLst>
      <p:ext uri="{BB962C8B-B14F-4D97-AF65-F5344CB8AC3E}">
        <p14:creationId xmlns:p14="http://schemas.microsoft.com/office/powerpoint/2010/main" val="3321507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1"/>
            <a:ext cx="8763000" cy="4495800"/>
          </a:xfrm>
        </p:spPr>
        <p:txBody>
          <a:bodyPr>
            <a:normAutofit/>
          </a:bodyPr>
          <a:lstStyle/>
          <a:p>
            <a:pPr marL="0" indent="0" algn="r">
              <a:buNone/>
            </a:pPr>
            <a:r>
              <a:rPr lang="ar-AE" sz="6600" dirty="0"/>
              <a:t> </a:t>
            </a:r>
            <a:endParaRPr lang="en-US" sz="6600" dirty="0" smtClean="0"/>
          </a:p>
          <a:p>
            <a:pPr marL="0" indent="0" algn="r">
              <a:buNone/>
            </a:pPr>
            <a:endParaRPr lang="en-US" sz="6600" dirty="0" smtClean="0"/>
          </a:p>
        </p:txBody>
      </p:sp>
      <p:sp>
        <p:nvSpPr>
          <p:cNvPr id="6" name="Title 5"/>
          <p:cNvSpPr>
            <a:spLocks noGrp="1"/>
          </p:cNvSpPr>
          <p:nvPr>
            <p:ph type="title"/>
          </p:nvPr>
        </p:nvSpPr>
        <p:spPr/>
        <p:txBody>
          <a:bodyPr>
            <a:normAutofit/>
          </a:bodyPr>
          <a:lstStyle/>
          <a:p>
            <a:r>
              <a:rPr lang="en-US" dirty="0" smtClean="0"/>
              <a:t>Alphabet: Two way Connectors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497808515"/>
              </p:ext>
            </p:extLst>
          </p:nvPr>
        </p:nvGraphicFramePr>
        <p:xfrm>
          <a:off x="304800" y="2987040"/>
          <a:ext cx="8305800" cy="3870960"/>
        </p:xfrm>
        <a:graphic>
          <a:graphicData uri="http://schemas.openxmlformats.org/drawingml/2006/table">
            <a:tbl>
              <a:tblPr firstRow="1" bandRow="1">
                <a:tableStyleId>{93296810-A885-4BE3-A3E7-6D5BEEA58F35}</a:tableStyleId>
              </a:tblPr>
              <a:tblGrid>
                <a:gridCol w="8305800"/>
              </a:tblGrid>
              <a:tr h="1752600">
                <a:tc>
                  <a:txBody>
                    <a:bodyPr/>
                    <a:lstStyle/>
                    <a:p>
                      <a:r>
                        <a:rPr lang="en-US" sz="3200" dirty="0" smtClean="0"/>
                        <a:t>Forms</a:t>
                      </a:r>
                      <a:r>
                        <a:rPr lang="en-US" sz="3200" baseline="0" dirty="0" smtClean="0"/>
                        <a:t> of Two –Way Connectors:</a:t>
                      </a:r>
                      <a:r>
                        <a:rPr lang="en-US" baseline="0" dirty="0" smtClean="0"/>
                        <a:t> </a:t>
                      </a:r>
                    </a:p>
                    <a:p>
                      <a:endParaRPr lang="en-US" baseline="0" dirty="0" smtClean="0"/>
                    </a:p>
                    <a:p>
                      <a:r>
                        <a:rPr lang="en-US" sz="1800" baseline="0" dirty="0" smtClean="0"/>
                        <a:t>Initial                  Medial              Final                   Final                         Name           Symbol    </a:t>
                      </a:r>
                    </a:p>
                    <a:p>
                      <a:r>
                        <a:rPr lang="en-US" sz="1800" baseline="0" dirty="0" smtClean="0"/>
                        <a:t>                                                     Connected       Unconnected</a:t>
                      </a:r>
                    </a:p>
                    <a:p>
                      <a:endParaRPr lang="en-US" dirty="0" smtClean="0"/>
                    </a:p>
                    <a:p>
                      <a:r>
                        <a:rPr lang="en-US" dirty="0" smtClean="0"/>
                        <a:t>_____                  ________          _______            _______                ______         _______</a:t>
                      </a:r>
                    </a:p>
                    <a:p>
                      <a:endParaRPr lang="en-US" dirty="0" smtClean="0"/>
                    </a:p>
                    <a:p>
                      <a:r>
                        <a:rPr lang="en-US" dirty="0" smtClean="0"/>
                        <a:t>_____                  ________          _______            _______                ______         _______</a:t>
                      </a:r>
                    </a:p>
                    <a:p>
                      <a:endParaRPr lang="en-US" dirty="0" smtClean="0"/>
                    </a:p>
                    <a:p>
                      <a:r>
                        <a:rPr lang="en-US" dirty="0" smtClean="0"/>
                        <a:t>_____                  ________          _______            _______                ______         _______</a:t>
                      </a:r>
                    </a:p>
                    <a:p>
                      <a:endParaRPr lang="en-US" dirty="0" smtClean="0"/>
                    </a:p>
                    <a:p>
                      <a:endParaRPr lang="en-US" dirty="0" smtClean="0"/>
                    </a:p>
                    <a:p>
                      <a:endParaRPr lang="en-US" dirty="0"/>
                    </a:p>
                  </a:txBody>
                  <a:tcPr/>
                </a:tc>
              </a:tr>
            </a:tbl>
          </a:graphicData>
        </a:graphic>
      </p:graphicFrame>
      <p:sp>
        <p:nvSpPr>
          <p:cNvPr id="4" name="Rectangle 3"/>
          <p:cNvSpPr/>
          <p:nvPr/>
        </p:nvSpPr>
        <p:spPr>
          <a:xfrm>
            <a:off x="1905000" y="1143000"/>
            <a:ext cx="6019800" cy="1754326"/>
          </a:xfrm>
          <a:prstGeom prst="rect">
            <a:avLst/>
          </a:prstGeom>
        </p:spPr>
        <p:txBody>
          <a:bodyPr wrap="square">
            <a:spAutoFit/>
          </a:bodyPr>
          <a:lstStyle/>
          <a:p>
            <a:pPr algn="r"/>
            <a:r>
              <a:rPr lang="ar-AE" sz="3600" dirty="0"/>
              <a:t>خ</a:t>
            </a:r>
            <a:r>
              <a:rPr lang="ar-AE" sz="2800" dirty="0"/>
              <a:t>   </a:t>
            </a:r>
            <a:r>
              <a:rPr lang="ar-AE" sz="5400" dirty="0"/>
              <a:t>   </a:t>
            </a:r>
            <a:r>
              <a:rPr lang="en-US" sz="5400" dirty="0" smtClean="0"/>
              <a:t>       </a:t>
            </a:r>
            <a:r>
              <a:rPr lang="en-US" sz="5400" dirty="0" smtClean="0"/>
              <a:t>                 </a:t>
            </a:r>
            <a:r>
              <a:rPr lang="ar-AE" sz="5400" dirty="0" smtClean="0"/>
              <a:t>    </a:t>
            </a:r>
            <a:r>
              <a:rPr lang="ar-AE" sz="5400" dirty="0"/>
              <a:t>ج       </a:t>
            </a:r>
            <a:r>
              <a:rPr lang="ar-AE" sz="5400" dirty="0" smtClean="0"/>
              <a:t>  </a:t>
            </a:r>
            <a:r>
              <a:rPr lang="ar-AE" sz="5400" dirty="0" smtClean="0"/>
              <a:t>      ح</a:t>
            </a:r>
            <a:r>
              <a:rPr lang="ar-AE" dirty="0" smtClean="0"/>
              <a:t> </a:t>
            </a:r>
            <a:endParaRPr lang="ar-AE" dirty="0"/>
          </a:p>
        </p:txBody>
      </p:sp>
    </p:spTree>
    <p:extLst>
      <p:ext uri="{BB962C8B-B14F-4D97-AF65-F5344CB8AC3E}">
        <p14:creationId xmlns:p14="http://schemas.microsoft.com/office/powerpoint/2010/main" val="3688055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a:buNone/>
            </a:pPr>
            <a:r>
              <a:rPr lang="ar-AE" sz="4000" dirty="0">
                <a:latin typeface="Cooper Black" pitchFamily="18" charset="0"/>
              </a:rPr>
              <a:t> ١}   جَ + ا + ر + و + ر  </a:t>
            </a:r>
            <a:r>
              <a:rPr lang="ar-AE" sz="4000" dirty="0" smtClean="0">
                <a:latin typeface="Cooper Black" pitchFamily="18" charset="0"/>
              </a:rPr>
              <a:t>=</a:t>
            </a:r>
            <a:endParaRPr lang="en-US" sz="4000" dirty="0" smtClean="0">
              <a:latin typeface="Cooper Black" pitchFamily="18" charset="0"/>
            </a:endParaRPr>
          </a:p>
          <a:p>
            <a:pPr marL="0" indent="0" algn="r">
              <a:buNone/>
            </a:pPr>
            <a:r>
              <a:rPr lang="ar-AE" sz="4000" dirty="0" smtClean="0">
                <a:latin typeface="Cooper Black" pitchFamily="18" charset="0"/>
              </a:rPr>
              <a:t> </a:t>
            </a:r>
            <a:r>
              <a:rPr lang="ar-AE" sz="4000" dirty="0">
                <a:latin typeface="Cooper Black" pitchFamily="18" charset="0"/>
              </a:rPr>
              <a:t>٢}   رِ + ح + ا + ب = </a:t>
            </a:r>
            <a:endParaRPr lang="en-US" sz="4000" dirty="0" smtClean="0">
              <a:latin typeface="Cooper Black" pitchFamily="18" charset="0"/>
            </a:endParaRPr>
          </a:p>
          <a:p>
            <a:pPr marL="0" indent="0" algn="r">
              <a:buNone/>
            </a:pPr>
            <a:r>
              <a:rPr lang="ar-AE" sz="4000" dirty="0" smtClean="0">
                <a:latin typeface="Cooper Black" pitchFamily="18" charset="0"/>
              </a:rPr>
              <a:t>٣</a:t>
            </a:r>
            <a:r>
              <a:rPr lang="ar-AE" sz="4000" dirty="0">
                <a:latin typeface="Cooper Black" pitchFamily="18" charset="0"/>
              </a:rPr>
              <a:t>}   سِ + نْ + جَ + ا + ب = </a:t>
            </a:r>
            <a:endParaRPr lang="en-US" sz="4000" dirty="0" smtClean="0">
              <a:latin typeface="Cooper Black" pitchFamily="18" charset="0"/>
            </a:endParaRPr>
          </a:p>
          <a:p>
            <a:pPr marL="0" indent="0" algn="r">
              <a:buNone/>
            </a:pPr>
            <a:r>
              <a:rPr lang="ar-AE" sz="4000" dirty="0" smtClean="0">
                <a:latin typeface="Cooper Black" pitchFamily="18" charset="0"/>
              </a:rPr>
              <a:t> </a:t>
            </a:r>
            <a:r>
              <a:rPr lang="ar-AE" sz="4000" dirty="0">
                <a:latin typeface="Cooper Black" pitchFamily="18" charset="0"/>
              </a:rPr>
              <a:t>٤}  شَ + خِ + ي + ر= </a:t>
            </a:r>
            <a:endParaRPr lang="en-US" sz="4000" dirty="0" smtClean="0">
              <a:latin typeface="Cooper Black" pitchFamily="18" charset="0"/>
            </a:endParaRPr>
          </a:p>
          <a:p>
            <a:pPr marL="0" indent="0" algn="r">
              <a:buNone/>
            </a:pPr>
            <a:r>
              <a:rPr lang="ar-AE" sz="4000" dirty="0" smtClean="0">
                <a:latin typeface="Cooper Black" pitchFamily="18" charset="0"/>
              </a:rPr>
              <a:t>٥</a:t>
            </a:r>
            <a:r>
              <a:rPr lang="ar-AE" sz="4000" dirty="0">
                <a:latin typeface="Cooper Black" pitchFamily="18" charset="0"/>
              </a:rPr>
              <a:t>}  خَ + سِ + ي + س= </a:t>
            </a:r>
            <a:endParaRPr lang="en-US" sz="4000" dirty="0" smtClean="0">
              <a:latin typeface="Cooper Black" pitchFamily="18" charset="0"/>
            </a:endParaRPr>
          </a:p>
          <a:p>
            <a:pPr marL="0" indent="0">
              <a:buNone/>
            </a:pPr>
            <a:endParaRPr lang="en-US" sz="4000" dirty="0" smtClean="0">
              <a:latin typeface="Cooper Black" pitchFamily="18" charset="0"/>
            </a:endParaRPr>
          </a:p>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smtClean="0"/>
          </a:p>
        </p:txBody>
      </p:sp>
      <p:sp>
        <p:nvSpPr>
          <p:cNvPr id="6" name="Title 5"/>
          <p:cNvSpPr>
            <a:spLocks noGrp="1"/>
          </p:cNvSpPr>
          <p:nvPr>
            <p:ph type="title"/>
          </p:nvPr>
        </p:nvSpPr>
        <p:spPr/>
        <p:txBody>
          <a:bodyPr>
            <a:normAutofit fontScale="90000"/>
          </a:bodyPr>
          <a:lstStyle/>
          <a:p>
            <a:r>
              <a:rPr lang="en-US" dirty="0" smtClean="0"/>
              <a:t>Let’s practice with</a:t>
            </a:r>
            <a:br>
              <a:rPr lang="en-US" dirty="0" smtClean="0"/>
            </a:br>
            <a:r>
              <a:rPr lang="en-US" dirty="0" smtClean="0"/>
              <a:t> </a:t>
            </a:r>
            <a:r>
              <a:rPr lang="ar-AE" dirty="0"/>
              <a:t>خ           ج                ح </a:t>
            </a:r>
            <a:endParaRPr lang="en-US" dirty="0"/>
          </a:p>
        </p:txBody>
      </p:sp>
    </p:spTree>
    <p:extLst>
      <p:ext uri="{BB962C8B-B14F-4D97-AF65-F5344CB8AC3E}">
        <p14:creationId xmlns:p14="http://schemas.microsoft.com/office/powerpoint/2010/main" val="3299008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133600"/>
          </a:xfrm>
        </p:spPr>
        <p:txBody>
          <a:bodyPr>
            <a:normAutofit fontScale="90000"/>
          </a:bodyPr>
          <a:lstStyle/>
          <a:p>
            <a:r>
              <a:rPr lang="en-US" dirty="0" smtClean="0"/>
              <a:t>Lesson </a:t>
            </a:r>
            <a:r>
              <a:rPr lang="en-US" dirty="0"/>
              <a:t>7</a:t>
            </a:r>
            <a:r>
              <a:rPr lang="en-US" dirty="0" smtClean="0"/>
              <a:t>: Homework: Copy down these words and practice writing them as many times as you can. (12 separate lines)</a:t>
            </a:r>
            <a:endParaRPr lang="en-US" dirty="0"/>
          </a:p>
        </p:txBody>
      </p:sp>
      <p:sp>
        <p:nvSpPr>
          <p:cNvPr id="4" name="Content Placeholder 3"/>
          <p:cNvSpPr>
            <a:spLocks noGrp="1"/>
          </p:cNvSpPr>
          <p:nvPr>
            <p:ph idx="1"/>
          </p:nvPr>
        </p:nvSpPr>
        <p:spPr>
          <a:xfrm>
            <a:off x="433137" y="2819400"/>
            <a:ext cx="8229600" cy="4525963"/>
          </a:xfrm>
        </p:spPr>
        <p:txBody>
          <a:bodyPr/>
          <a:lstStyle/>
          <a:p>
            <a:pPr marL="0" indent="0" algn="r">
              <a:buNone/>
            </a:pPr>
            <a:r>
              <a:rPr lang="ar-AE" dirty="0"/>
              <a:t> تين       </a:t>
            </a:r>
            <a:r>
              <a:rPr lang="ar-AE" dirty="0" smtClean="0"/>
              <a:t> </a:t>
            </a:r>
            <a:r>
              <a:rPr lang="ar-AE" dirty="0"/>
              <a:t>بيَّان         ثِياب        نَبِيذ           بَارُود </a:t>
            </a:r>
            <a:r>
              <a:rPr lang="en-US" dirty="0" smtClean="0"/>
              <a:t>{A</a:t>
            </a:r>
            <a:endParaRPr lang="en-US" dirty="0"/>
          </a:p>
          <a:p>
            <a:pPr marL="0" indent="0" algn="r">
              <a:buNone/>
            </a:pPr>
            <a:endParaRPr lang="en-US" dirty="0" smtClean="0"/>
          </a:p>
          <a:p>
            <a:pPr marL="0" indent="0" algn="r">
              <a:buNone/>
            </a:pPr>
            <a:r>
              <a:rPr lang="ar-AE" dirty="0"/>
              <a:t> رَتيب       ثابِت      زِرياب       يَدان     رَباب</a:t>
            </a:r>
            <a:r>
              <a:rPr lang="en-US" dirty="0" smtClean="0"/>
              <a:t>  </a:t>
            </a:r>
            <a:r>
              <a:rPr lang="en-US" dirty="0" smtClean="0"/>
              <a:t>{B</a:t>
            </a:r>
            <a:endParaRPr lang="en-US" dirty="0" smtClean="0"/>
          </a:p>
          <a:p>
            <a:pPr marL="0" indent="0" algn="r">
              <a:buNone/>
            </a:pPr>
            <a:endParaRPr lang="en-US" dirty="0"/>
          </a:p>
          <a:p>
            <a:pPr marL="0" indent="0" algn="r">
              <a:buNone/>
            </a:pPr>
            <a:r>
              <a:rPr lang="ar-AE" dirty="0"/>
              <a:t> نَعم                      لا</a:t>
            </a:r>
            <a:r>
              <a:rPr lang="en-US" dirty="0" smtClean="0"/>
              <a:t>{C   </a:t>
            </a:r>
            <a:endParaRPr lang="en-US" dirty="0"/>
          </a:p>
        </p:txBody>
      </p:sp>
    </p:spTree>
    <p:extLst>
      <p:ext uri="{BB962C8B-B14F-4D97-AF65-F5344CB8AC3E}">
        <p14:creationId xmlns:p14="http://schemas.microsoft.com/office/powerpoint/2010/main" val="2063257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fontScale="90000"/>
          </a:bodyPr>
          <a:lstStyle/>
          <a:p>
            <a:r>
              <a:rPr lang="en-US" dirty="0" smtClean="0"/>
              <a:t/>
            </a:r>
            <a:br>
              <a:rPr lang="en-US" dirty="0" smtClean="0"/>
            </a:br>
            <a:r>
              <a:rPr lang="en-US" dirty="0"/>
              <a:t>Lesson </a:t>
            </a:r>
            <a:r>
              <a:rPr lang="en-US" dirty="0" smtClean="0"/>
              <a:t>7: </a:t>
            </a:r>
            <a:br>
              <a:rPr lang="en-US" dirty="0" smtClean="0"/>
            </a:br>
            <a:endParaRPr lang="en-US" dirty="0"/>
          </a:p>
        </p:txBody>
      </p:sp>
      <p:sp>
        <p:nvSpPr>
          <p:cNvPr id="4" name="Content Placeholder 3"/>
          <p:cNvSpPr>
            <a:spLocks noGrp="1"/>
          </p:cNvSpPr>
          <p:nvPr>
            <p:ph idx="1"/>
          </p:nvPr>
        </p:nvSpPr>
        <p:spPr>
          <a:xfrm>
            <a:off x="533400" y="1447800"/>
            <a:ext cx="8229600" cy="4525963"/>
          </a:xfrm>
        </p:spPr>
        <p:txBody>
          <a:bodyPr>
            <a:normAutofit fontScale="92500" lnSpcReduction="20000"/>
          </a:bodyPr>
          <a:lstStyle/>
          <a:p>
            <a:pPr marL="0" indent="0">
              <a:buNone/>
            </a:pPr>
            <a:r>
              <a:rPr lang="en-US" sz="2800" dirty="0" smtClean="0">
                <a:latin typeface="Comic Sans MS" pitchFamily="66" charset="0"/>
              </a:rPr>
              <a:t>The morning greeting has the same function as its English counterpart. You may respond to this greetings, using the same phrase or another one which differs only in the second word.</a:t>
            </a:r>
          </a:p>
          <a:p>
            <a:pPr marL="0" indent="0">
              <a:buNone/>
            </a:pPr>
            <a:endParaRPr lang="en-US" sz="2800" dirty="0" smtClean="0">
              <a:latin typeface="Comic Sans MS" pitchFamily="66" charset="0"/>
            </a:endParaRPr>
          </a:p>
          <a:p>
            <a:pPr marL="0" indent="0">
              <a:buNone/>
            </a:pPr>
            <a:r>
              <a:rPr lang="en-US" sz="8800" dirty="0" smtClean="0">
                <a:latin typeface="Forte" pitchFamily="66" charset="0"/>
              </a:rPr>
              <a:t>     </a:t>
            </a:r>
            <a:endParaRPr lang="en-US" sz="8800" dirty="0">
              <a:latin typeface="Forte" pitchFamily="66" charset="0"/>
            </a:endParaRPr>
          </a:p>
          <a:p>
            <a:pPr marL="0" indent="0">
              <a:buNone/>
            </a:pPr>
            <a:r>
              <a:rPr lang="en-US" sz="8800" dirty="0" smtClean="0">
                <a:latin typeface="Forte" pitchFamily="66" charset="0"/>
              </a:rPr>
              <a:t>   &amp; its response:</a:t>
            </a:r>
          </a:p>
          <a:p>
            <a:pPr marL="0" indent="0">
              <a:buNone/>
            </a:pPr>
            <a:endParaRPr lang="en-US" sz="8800" dirty="0">
              <a:latin typeface="Forte" pitchFamily="66" charset="0"/>
            </a:endParaRPr>
          </a:p>
        </p:txBody>
      </p:sp>
      <p:sp>
        <p:nvSpPr>
          <p:cNvPr id="3" name="Rounded Rectangle 2"/>
          <p:cNvSpPr/>
          <p:nvPr/>
        </p:nvSpPr>
        <p:spPr>
          <a:xfrm>
            <a:off x="5029200" y="3200400"/>
            <a:ext cx="33528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5400" dirty="0"/>
              <a:t> صَباَحُ الخَير</a:t>
            </a:r>
            <a:endParaRPr lang="en-US" sz="5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189514"/>
            <a:ext cx="1676400" cy="146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60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Morning Greeting</a:t>
            </a:r>
            <a:endParaRPr lang="en-US" dirty="0"/>
          </a:p>
        </p:txBody>
      </p:sp>
      <p:sp>
        <p:nvSpPr>
          <p:cNvPr id="2" name="Content Placeholder 1"/>
          <p:cNvSpPr>
            <a:spLocks noGrp="1"/>
          </p:cNvSpPr>
          <p:nvPr>
            <p:ph idx="1"/>
          </p:nvPr>
        </p:nvSpPr>
        <p:spPr/>
        <p:txBody>
          <a:bodyPr>
            <a:normAutofit/>
          </a:bodyPr>
          <a:lstStyle/>
          <a:p>
            <a:pPr marL="0" indent="0">
              <a:buNone/>
            </a:pPr>
            <a:endParaRPr lang="en-US" sz="3800" dirty="0" smtClean="0">
              <a:latin typeface="Cooper Black" pitchFamily="18" charset="0"/>
            </a:endParaRPr>
          </a:p>
          <a:p>
            <a:pPr marL="0" indent="0">
              <a:buNone/>
            </a:pPr>
            <a:endParaRPr lang="en-US" sz="3800" dirty="0">
              <a:latin typeface="Cooper Black" pitchFamily="18" charset="0"/>
            </a:endParaRPr>
          </a:p>
        </p:txBody>
      </p:sp>
      <p:sp>
        <p:nvSpPr>
          <p:cNvPr id="3" name="Oval 2"/>
          <p:cNvSpPr/>
          <p:nvPr/>
        </p:nvSpPr>
        <p:spPr>
          <a:xfrm>
            <a:off x="3810000" y="2514600"/>
            <a:ext cx="45720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6000" dirty="0"/>
              <a:t>صَباَحُ النور</a:t>
            </a:r>
            <a:endParaRPr lang="en-US" sz="6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2286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635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accent2"/>
          </a:solidFill>
        </p:spPr>
        <p:txBody>
          <a:bodyPr>
            <a:normAutofit/>
          </a:bodyPr>
          <a:lstStyle/>
          <a:p>
            <a:r>
              <a:rPr lang="en-US" dirty="0" smtClean="0"/>
              <a:t>Usually when two people greet each other, they also ask about each other’s well-being.</a:t>
            </a:r>
          </a:p>
          <a:p>
            <a:endParaRPr lang="en-US" dirty="0"/>
          </a:p>
          <a:p>
            <a:r>
              <a:rPr lang="en-US" dirty="0" smtClean="0"/>
              <a:t>How </a:t>
            </a:r>
            <a:r>
              <a:rPr lang="en-US" smtClean="0"/>
              <a:t>are you doing</a:t>
            </a:r>
            <a:r>
              <a:rPr lang="en-US" dirty="0" smtClean="0"/>
              <a:t>?  </a:t>
            </a:r>
          </a:p>
          <a:p>
            <a:pPr marL="0" indent="0" algn="r">
              <a:buNone/>
            </a:pPr>
            <a:r>
              <a:rPr lang="ar-AE" sz="4000" dirty="0"/>
              <a:t>كَيفَ الحال</a:t>
            </a:r>
            <a:r>
              <a:rPr lang="ar-AE" dirty="0"/>
              <a:t>؟</a:t>
            </a:r>
            <a:endParaRPr lang="en-US" dirty="0"/>
          </a:p>
        </p:txBody>
      </p:sp>
      <p:sp>
        <p:nvSpPr>
          <p:cNvPr id="2" name="Title 1"/>
          <p:cNvSpPr>
            <a:spLocks noGrp="1"/>
          </p:cNvSpPr>
          <p:nvPr>
            <p:ph type="title"/>
          </p:nvPr>
        </p:nvSpPr>
        <p:spPr>
          <a:solidFill>
            <a:schemeClr val="accent6"/>
          </a:solidFill>
        </p:spPr>
        <p:txBody>
          <a:bodyPr/>
          <a:lstStyle/>
          <a:p>
            <a:r>
              <a:rPr lang="en-US" dirty="0" smtClean="0"/>
              <a:t>Asking about Well -Being</a:t>
            </a:r>
            <a:endParaRPr lang="en-US" dirty="0"/>
          </a:p>
        </p:txBody>
      </p:sp>
    </p:spTree>
    <p:extLst>
      <p:ext uri="{BB962C8B-B14F-4D97-AF65-F5344CB8AC3E}">
        <p14:creationId xmlns:p14="http://schemas.microsoft.com/office/powerpoint/2010/main" val="730710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a:solidFill>
            <a:schemeClr val="accent2"/>
          </a:solidFill>
        </p:spPr>
        <p:txBody>
          <a:bodyPr>
            <a:normAutofit lnSpcReduction="10000"/>
          </a:bodyPr>
          <a:lstStyle/>
          <a:p>
            <a:r>
              <a:rPr lang="en-US" dirty="0" smtClean="0">
                <a:latin typeface="Comic Sans MS" pitchFamily="66" charset="0"/>
              </a:rPr>
              <a:t>The culturally appropriate response is a positive one.  That is, one is not expected to complain even if one is not faring well.</a:t>
            </a:r>
            <a:endParaRPr lang="en-US" sz="6000" dirty="0" smtClean="0">
              <a:latin typeface="Comic Sans MS" pitchFamily="66" charset="0"/>
            </a:endParaRPr>
          </a:p>
          <a:p>
            <a:pPr marL="0" indent="0" algn="r">
              <a:buNone/>
            </a:pPr>
            <a:r>
              <a:rPr lang="ar-AE" sz="6000" dirty="0" smtClean="0"/>
              <a:t>الحَمدُ </a:t>
            </a:r>
            <a:r>
              <a:rPr lang="ar-AE" sz="6000" dirty="0"/>
              <a:t>لله </a:t>
            </a:r>
            <a:r>
              <a:rPr lang="ar-AE" sz="6000" dirty="0" smtClean="0"/>
              <a:t>بِخَيْر</a:t>
            </a:r>
            <a:endParaRPr lang="en-US" sz="6000" dirty="0" smtClean="0"/>
          </a:p>
          <a:p>
            <a:pPr marL="0" indent="0">
              <a:buNone/>
            </a:pPr>
            <a:r>
              <a:rPr lang="en-US" sz="5200" dirty="0" smtClean="0">
                <a:latin typeface="Comic Sans MS" pitchFamily="66" charset="0"/>
              </a:rPr>
              <a:t>It literally means” Thank God, I’m well”</a:t>
            </a:r>
            <a:endParaRPr lang="en-US" sz="5200" dirty="0">
              <a:latin typeface="Comic Sans MS" pitchFamily="66" charset="0"/>
            </a:endParaRPr>
          </a:p>
        </p:txBody>
      </p:sp>
      <p:sp>
        <p:nvSpPr>
          <p:cNvPr id="2" name="Title 1"/>
          <p:cNvSpPr>
            <a:spLocks noGrp="1"/>
          </p:cNvSpPr>
          <p:nvPr>
            <p:ph type="title"/>
          </p:nvPr>
        </p:nvSpPr>
        <p:spPr>
          <a:solidFill>
            <a:schemeClr val="accent6"/>
          </a:solidFill>
        </p:spPr>
        <p:txBody>
          <a:bodyPr/>
          <a:lstStyle/>
          <a:p>
            <a:r>
              <a:rPr lang="en-US" dirty="0" smtClean="0"/>
              <a:t>Asking about Well-Being</a:t>
            </a:r>
            <a:endParaRPr lang="en-US" dirty="0"/>
          </a:p>
        </p:txBody>
      </p:sp>
    </p:spTree>
    <p:extLst>
      <p:ext uri="{BB962C8B-B14F-4D97-AF65-F5344CB8AC3E}">
        <p14:creationId xmlns:p14="http://schemas.microsoft.com/office/powerpoint/2010/main" val="3985334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r>
              <a:rPr lang="en-US" sz="4000" dirty="0" smtClean="0"/>
              <a:t>Identify the letters that we have covered during this lesson by circling them:</a:t>
            </a:r>
          </a:p>
          <a:p>
            <a:pPr marL="0" indent="0">
              <a:buNone/>
            </a:pPr>
            <a:r>
              <a:rPr lang="ar-AE" sz="4000" dirty="0"/>
              <a:t>حضرتك لطيفة. </a:t>
            </a:r>
            <a:r>
              <a:rPr lang="en-US" sz="4000" dirty="0" smtClean="0"/>
              <a:t>       You are very kind</a:t>
            </a:r>
          </a:p>
          <a:p>
            <a:pPr marL="0" indent="0">
              <a:buNone/>
            </a:pPr>
            <a:r>
              <a:rPr lang="en-US" sz="4000" dirty="0" smtClean="0"/>
              <a:t>    </a:t>
            </a:r>
            <a:r>
              <a:rPr lang="ar-AE" sz="4000" dirty="0" smtClean="0"/>
              <a:t>انا اسفة</a:t>
            </a:r>
            <a:r>
              <a:rPr lang="en-US" sz="4000" dirty="0" smtClean="0"/>
              <a:t>                  Sorry</a:t>
            </a:r>
          </a:p>
          <a:p>
            <a:pPr marL="0" indent="0">
              <a:buNone/>
            </a:pPr>
            <a:r>
              <a:rPr lang="en-US" sz="4000" dirty="0" smtClean="0"/>
              <a:t>    </a:t>
            </a:r>
            <a:r>
              <a:rPr lang="ar-AE" sz="4000" dirty="0" smtClean="0"/>
              <a:t>شكرآ جزيلآ</a:t>
            </a:r>
            <a:r>
              <a:rPr lang="en-US" sz="4000" dirty="0" smtClean="0"/>
              <a:t> </a:t>
            </a:r>
            <a:r>
              <a:rPr lang="en-US" sz="4000" dirty="0"/>
              <a:t> </a:t>
            </a:r>
            <a:r>
              <a:rPr lang="en-US" sz="4000" dirty="0" smtClean="0"/>
              <a:t>           Thanks a lot</a:t>
            </a:r>
          </a:p>
          <a:p>
            <a:pPr marL="0" indent="0">
              <a:buNone/>
            </a:pPr>
            <a:r>
              <a:rPr lang="en-US" sz="4000" dirty="0" smtClean="0"/>
              <a:t>   </a:t>
            </a:r>
            <a:r>
              <a:rPr lang="ar-AE" sz="4000" dirty="0"/>
              <a:t> بخير، الحمد لله. وكيف أنت</a:t>
            </a:r>
            <a:r>
              <a:rPr lang="ar-AE" sz="4000" dirty="0" smtClean="0"/>
              <a:t>؟</a:t>
            </a:r>
            <a:r>
              <a:rPr lang="en-US" sz="4000" dirty="0" smtClean="0"/>
              <a:t>  Fine, and you?</a:t>
            </a:r>
          </a:p>
        </p:txBody>
      </p:sp>
      <p:sp>
        <p:nvSpPr>
          <p:cNvPr id="6" name="Title 5"/>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1310900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
            </a:r>
            <a:br>
              <a:rPr lang="en-US" dirty="0" smtClean="0"/>
            </a:br>
            <a:r>
              <a:rPr lang="en-US" dirty="0" smtClean="0"/>
              <a:t>Lesson </a:t>
            </a:r>
            <a:r>
              <a:rPr lang="en-US" dirty="0"/>
              <a:t>6</a:t>
            </a:r>
            <a:r>
              <a:rPr lang="en-US" dirty="0" smtClean="0"/>
              <a:t>: </a:t>
            </a:r>
            <a:r>
              <a:rPr lang="en-US" dirty="0" smtClean="0"/>
              <a:t>Review: Do Now</a:t>
            </a:r>
            <a:endParaRPr lang="en-US" dirty="0"/>
          </a:p>
        </p:txBody>
      </p:sp>
      <p:sp>
        <p:nvSpPr>
          <p:cNvPr id="4" name="Content Placeholder 3"/>
          <p:cNvSpPr>
            <a:spLocks noGrp="1"/>
          </p:cNvSpPr>
          <p:nvPr>
            <p:ph idx="1"/>
          </p:nvPr>
        </p:nvSpPr>
        <p:spPr>
          <a:xfrm>
            <a:off x="609600" y="2057401"/>
            <a:ext cx="8229600" cy="3733800"/>
          </a:xfrm>
        </p:spPr>
        <p:txBody>
          <a:bodyPr>
            <a:normAutofit/>
          </a:bodyPr>
          <a:lstStyle/>
          <a:p>
            <a:pPr marL="0" indent="0">
              <a:buNone/>
            </a:pPr>
            <a:r>
              <a:rPr lang="en-US" dirty="0" smtClean="0"/>
              <a:t>Copy the following words down on a ruled sheet of paper. Remember that { </a:t>
            </a:r>
            <a:r>
              <a:rPr lang="en-US" dirty="0" err="1" smtClean="0"/>
              <a:t>ra</a:t>
            </a:r>
            <a:r>
              <a:rPr lang="en-US" dirty="0" smtClean="0"/>
              <a:t>, </a:t>
            </a:r>
            <a:r>
              <a:rPr lang="en-US" dirty="0" err="1" smtClean="0"/>
              <a:t>waw</a:t>
            </a:r>
            <a:r>
              <a:rPr lang="en-US" dirty="0" smtClean="0"/>
              <a:t>, &amp; </a:t>
            </a:r>
            <a:r>
              <a:rPr lang="en-US" dirty="0" err="1" smtClean="0"/>
              <a:t>zay</a:t>
            </a:r>
            <a:r>
              <a:rPr lang="en-US" dirty="0" smtClean="0"/>
              <a:t>} descend slightly below the line, where {dal, </a:t>
            </a:r>
            <a:r>
              <a:rPr lang="en-US" dirty="0" err="1" smtClean="0"/>
              <a:t>thal</a:t>
            </a:r>
            <a:r>
              <a:rPr lang="en-US" dirty="0" smtClean="0"/>
              <a:t>} do not. Proceed from right to left</a:t>
            </a:r>
            <a:r>
              <a:rPr lang="en-US" dirty="0" smtClean="0"/>
              <a:t>. Do you recognize these letters and their vowels?</a:t>
            </a:r>
            <a:endParaRPr lang="en-US" dirty="0" smtClean="0"/>
          </a:p>
          <a:p>
            <a:pPr marL="0" indent="0">
              <a:buNone/>
            </a:pPr>
            <a:endParaRPr lang="en-US" dirty="0" smtClean="0"/>
          </a:p>
          <a:p>
            <a:pPr marL="0" indent="0" algn="r">
              <a:buNone/>
            </a:pPr>
            <a:r>
              <a:rPr lang="ar-AE" dirty="0"/>
              <a:t> رَذاذْ           دُوَّار            رِدادْ                 ذُرور</a:t>
            </a:r>
            <a:endParaRPr lang="en-US" dirty="0"/>
          </a:p>
        </p:txBody>
      </p:sp>
    </p:spTree>
    <p:extLst>
      <p:ext uri="{BB962C8B-B14F-4D97-AF65-F5344CB8AC3E}">
        <p14:creationId xmlns:p14="http://schemas.microsoft.com/office/powerpoint/2010/main" val="1013305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4000" dirty="0" smtClean="0">
              <a:latin typeface="Cooper Black" pitchFamily="18" charset="0"/>
            </a:endParaRPr>
          </a:p>
          <a:p>
            <a:pPr marL="0" indent="0">
              <a:buNone/>
            </a:pPr>
            <a:endParaRPr lang="en-US" sz="4000" dirty="0" smtClean="0">
              <a:latin typeface="Cooper Black" pitchFamily="18" charset="0"/>
            </a:endParaRPr>
          </a:p>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smtClean="0"/>
          </a:p>
        </p:txBody>
      </p:sp>
      <p:sp>
        <p:nvSpPr>
          <p:cNvPr id="6" name="Title 5"/>
          <p:cNvSpPr>
            <a:spLocks noGrp="1"/>
          </p:cNvSpPr>
          <p:nvPr>
            <p:ph type="title"/>
          </p:nvPr>
        </p:nvSpPr>
        <p:spPr/>
        <p:txBody>
          <a:bodyPr>
            <a:normAutofit fontScale="90000"/>
          </a:bodyPr>
          <a:lstStyle/>
          <a:p>
            <a:r>
              <a:rPr lang="ar-AE" dirty="0"/>
              <a:t>ف        ق        </a:t>
            </a:r>
            <a:r>
              <a:rPr lang="ar-AE" dirty="0" smtClean="0"/>
              <a:t>ة</a:t>
            </a:r>
            <a:r>
              <a:rPr lang="en-US" dirty="0" smtClean="0"/>
              <a:t/>
            </a:r>
            <a:br>
              <a:rPr lang="en-US" dirty="0" smtClean="0"/>
            </a:br>
            <a:r>
              <a:rPr lang="en-US" dirty="0" smtClean="0"/>
              <a:t>If time permits: Continue</a:t>
            </a:r>
            <a:endParaRPr lang="en-US" dirty="0"/>
          </a:p>
        </p:txBody>
      </p:sp>
    </p:spTree>
    <p:extLst>
      <p:ext uri="{BB962C8B-B14F-4D97-AF65-F5344CB8AC3E}">
        <p14:creationId xmlns:p14="http://schemas.microsoft.com/office/powerpoint/2010/main" val="2252073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smtClean="0"/>
              <a:t>How do you say?</a:t>
            </a:r>
          </a:p>
          <a:p>
            <a:r>
              <a:rPr lang="en-US" dirty="0" smtClean="0"/>
              <a:t>1</a:t>
            </a:r>
          </a:p>
          <a:p>
            <a:r>
              <a:rPr lang="en-US" dirty="0" smtClean="0"/>
              <a:t>2</a:t>
            </a:r>
          </a:p>
          <a:p>
            <a:r>
              <a:rPr lang="en-US" dirty="0" smtClean="0"/>
              <a:t>3</a:t>
            </a:r>
          </a:p>
          <a:p>
            <a:r>
              <a:rPr lang="en-US" dirty="0" smtClean="0"/>
              <a:t>4</a:t>
            </a:r>
          </a:p>
          <a:p>
            <a:r>
              <a:rPr lang="en-US" dirty="0" smtClean="0"/>
              <a:t>5</a:t>
            </a:r>
          </a:p>
          <a:p>
            <a:r>
              <a:rPr lang="en-US" dirty="0" smtClean="0"/>
              <a:t>6</a:t>
            </a:r>
          </a:p>
          <a:p>
            <a:r>
              <a:rPr lang="en-US" dirty="0" smtClean="0"/>
              <a:t>7</a:t>
            </a:r>
          </a:p>
          <a:p>
            <a:r>
              <a:rPr lang="en-US" dirty="0" smtClean="0"/>
              <a:t>8</a:t>
            </a:r>
          </a:p>
          <a:p>
            <a:r>
              <a:rPr lang="en-US" dirty="0" smtClean="0"/>
              <a:t>9</a:t>
            </a:r>
          </a:p>
          <a:p>
            <a:r>
              <a:rPr lang="en-US" dirty="0" smtClean="0"/>
              <a:t>10</a:t>
            </a:r>
          </a:p>
        </p:txBody>
      </p:sp>
    </p:spTree>
    <p:extLst>
      <p:ext uri="{BB962C8B-B14F-4D97-AF65-F5344CB8AC3E}">
        <p14:creationId xmlns:p14="http://schemas.microsoft.com/office/powerpoint/2010/main" val="3415413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Review</a:t>
            </a:r>
            <a:endParaRPr lang="en-US" sz="6600" dirty="0"/>
          </a:p>
        </p:txBody>
      </p:sp>
      <p:sp>
        <p:nvSpPr>
          <p:cNvPr id="3" name="Content Placeholder 2"/>
          <p:cNvSpPr>
            <a:spLocks noGrp="1"/>
          </p:cNvSpPr>
          <p:nvPr>
            <p:ph idx="1"/>
          </p:nvPr>
        </p:nvSpPr>
        <p:spPr/>
        <p:txBody>
          <a:bodyPr/>
          <a:lstStyle/>
          <a:p>
            <a:r>
              <a:rPr lang="en-US" dirty="0" smtClean="0"/>
              <a:t> </a:t>
            </a:r>
            <a:r>
              <a:rPr lang="en-US" sz="6600" dirty="0" smtClean="0"/>
              <a:t>Review</a:t>
            </a:r>
          </a:p>
          <a:p>
            <a:r>
              <a:rPr lang="en-US" sz="6600" dirty="0" smtClean="0"/>
              <a:t>Make your flash card for this lesson</a:t>
            </a:r>
          </a:p>
          <a:p>
            <a:r>
              <a:rPr lang="en-US" sz="6600" dirty="0" smtClean="0"/>
              <a:t>Questions????</a:t>
            </a:r>
            <a:endParaRPr lang="en-US" sz="6600" dirty="0"/>
          </a:p>
        </p:txBody>
      </p:sp>
    </p:spTree>
    <p:extLst>
      <p:ext uri="{BB962C8B-B14F-4D97-AF65-F5344CB8AC3E}">
        <p14:creationId xmlns:p14="http://schemas.microsoft.com/office/powerpoint/2010/main" val="3406335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r>
              <a:rPr lang="en-US" sz="6600" dirty="0" smtClean="0"/>
              <a:t>Cookies Today by Megan M</a:t>
            </a:r>
            <a:endParaRPr lang="en-US" sz="6600" dirty="0"/>
          </a:p>
        </p:txBody>
      </p:sp>
      <p:sp>
        <p:nvSpPr>
          <p:cNvPr id="3" name="Content Placeholder 2"/>
          <p:cNvSpPr>
            <a:spLocks noGrp="1"/>
          </p:cNvSpPr>
          <p:nvPr>
            <p:ph idx="1"/>
          </p:nvPr>
        </p:nvSpPr>
        <p:spPr/>
        <p:txBody>
          <a:bodyPr/>
          <a:lstStyle/>
          <a:p>
            <a:pPr marL="0" indent="0">
              <a:buNone/>
            </a:pPr>
            <a:r>
              <a:rPr lang="en-US" dirty="0" smtClean="0"/>
              <a:t> </a:t>
            </a:r>
            <a:endParaRPr lang="en-US" sz="6600" dirty="0"/>
          </a:p>
        </p:txBody>
      </p:sp>
      <p:pic>
        <p:nvPicPr>
          <p:cNvPr id="1026" name="Picture 2" descr="Funfetti Cook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09800"/>
            <a:ext cx="6509468"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784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Ingredients</a:t>
            </a:r>
            <a:endParaRPr lang="en-US" dirty="0"/>
          </a:p>
        </p:txBody>
      </p:sp>
      <p:sp>
        <p:nvSpPr>
          <p:cNvPr id="3" name="Content Placeholder 2"/>
          <p:cNvSpPr>
            <a:spLocks noGrp="1"/>
          </p:cNvSpPr>
          <p:nvPr>
            <p:ph idx="1"/>
          </p:nvPr>
        </p:nvSpPr>
        <p:spPr/>
        <p:txBody>
          <a:bodyPr>
            <a:normAutofit/>
          </a:bodyPr>
          <a:lstStyle/>
          <a:p>
            <a:pPr marL="0" indent="0" algn="ctr">
              <a:buNone/>
            </a:pPr>
            <a:r>
              <a:rPr lang="ar-AE" sz="4000" dirty="0"/>
              <a:t>زبدة</a:t>
            </a:r>
            <a:endParaRPr lang="en-US"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13" y="255746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90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Ingredients</a:t>
            </a:r>
            <a:endParaRPr lang="en-US" dirty="0"/>
          </a:p>
        </p:txBody>
      </p:sp>
      <p:sp>
        <p:nvSpPr>
          <p:cNvPr id="3" name="Content Placeholder 2"/>
          <p:cNvSpPr>
            <a:spLocks noGrp="1"/>
          </p:cNvSpPr>
          <p:nvPr>
            <p:ph idx="1"/>
          </p:nvPr>
        </p:nvSpPr>
        <p:spPr/>
        <p:txBody>
          <a:bodyPr>
            <a:normAutofit/>
          </a:bodyPr>
          <a:lstStyle/>
          <a:p>
            <a:pPr marL="0" indent="0" algn="ctr">
              <a:buNone/>
            </a:pPr>
            <a:r>
              <a:rPr lang="ar-AE" sz="4800" dirty="0"/>
              <a:t>سكر</a:t>
            </a:r>
            <a:endParaRPr lang="en-US" sz="4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550" y="2557463"/>
            <a:ext cx="2628900" cy="2319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8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Ingredients</a:t>
            </a:r>
            <a:endParaRPr lang="en-US" dirty="0"/>
          </a:p>
        </p:txBody>
      </p:sp>
      <p:sp>
        <p:nvSpPr>
          <p:cNvPr id="3" name="Content Placeholder 2"/>
          <p:cNvSpPr>
            <a:spLocks noGrp="1"/>
          </p:cNvSpPr>
          <p:nvPr>
            <p:ph idx="1"/>
          </p:nvPr>
        </p:nvSpPr>
        <p:spPr/>
        <p:txBody>
          <a:bodyPr>
            <a:normAutofit/>
          </a:bodyPr>
          <a:lstStyle/>
          <a:p>
            <a:pPr marL="0" indent="0" algn="ctr">
              <a:buNone/>
            </a:pPr>
            <a:r>
              <a:rPr lang="ar-AE" sz="4800" dirty="0"/>
              <a:t>كعكة العجين</a:t>
            </a:r>
            <a:endParaRPr lang="en-US" sz="4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357438"/>
            <a:ext cx="21336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198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Ingredients</a:t>
            </a:r>
            <a:endParaRPr lang="en-US" dirty="0"/>
          </a:p>
        </p:txBody>
      </p:sp>
      <p:sp>
        <p:nvSpPr>
          <p:cNvPr id="3" name="Content Placeholder 2"/>
          <p:cNvSpPr>
            <a:spLocks noGrp="1"/>
          </p:cNvSpPr>
          <p:nvPr>
            <p:ph idx="1"/>
          </p:nvPr>
        </p:nvSpPr>
        <p:spPr/>
        <p:txBody>
          <a:bodyPr>
            <a:normAutofit/>
          </a:bodyPr>
          <a:lstStyle/>
          <a:p>
            <a:pPr marL="0" indent="0" algn="ctr">
              <a:buNone/>
            </a:pPr>
            <a:r>
              <a:rPr lang="ar-AE" sz="4800" dirty="0"/>
              <a:t>الرشات </a:t>
            </a:r>
            <a:r>
              <a:rPr lang="ar-AE" sz="4800" dirty="0" smtClean="0"/>
              <a:t>السكر</a:t>
            </a:r>
            <a:endParaRPr lang="en-US" sz="4800" dirty="0" smtClean="0"/>
          </a:p>
          <a:p>
            <a:pPr marL="0" indent="0" algn="ctr">
              <a:buNone/>
            </a:pPr>
            <a:endParaRPr lang="en-US" sz="4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40182"/>
            <a:ext cx="196215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057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600" dirty="0" smtClean="0"/>
              <a:t> </a:t>
            </a:r>
            <a:r>
              <a:rPr lang="ar-AE" sz="6600" dirty="0"/>
              <a:t>س      ش       ج      ح      خ      ف        ق        ة</a:t>
            </a:r>
            <a:endParaRPr lang="en-US" sz="6600" dirty="0"/>
          </a:p>
        </p:txBody>
      </p:sp>
      <p:sp>
        <p:nvSpPr>
          <p:cNvPr id="6" name="Title 5"/>
          <p:cNvSpPr>
            <a:spLocks noGrp="1"/>
          </p:cNvSpPr>
          <p:nvPr>
            <p:ph type="title"/>
          </p:nvPr>
        </p:nvSpPr>
        <p:spPr/>
        <p:txBody>
          <a:bodyPr>
            <a:normAutofit/>
          </a:bodyPr>
          <a:lstStyle/>
          <a:p>
            <a:r>
              <a:rPr lang="en-US" dirty="0" smtClean="0"/>
              <a:t>Alphabet: Two way Connectors </a:t>
            </a:r>
            <a:endParaRPr lang="en-US" dirty="0"/>
          </a:p>
        </p:txBody>
      </p:sp>
    </p:spTree>
    <p:extLst>
      <p:ext uri="{BB962C8B-B14F-4D97-AF65-F5344CB8AC3E}">
        <p14:creationId xmlns:p14="http://schemas.microsoft.com/office/powerpoint/2010/main" val="2137412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normAutofit/>
          </a:bodyPr>
          <a:lstStyle/>
          <a:p>
            <a:pPr marL="0" indent="0" algn="r">
              <a:buNone/>
            </a:pPr>
            <a:r>
              <a:rPr lang="ar-AE" sz="6600" dirty="0"/>
              <a:t> س      </a:t>
            </a:r>
            <a:r>
              <a:rPr lang="ar-AE" sz="6600" dirty="0" smtClean="0"/>
              <a:t>ش</a:t>
            </a:r>
            <a:endParaRPr lang="en-US" sz="6600" dirty="0" smtClean="0"/>
          </a:p>
          <a:p>
            <a:pPr marL="0" indent="0">
              <a:buNone/>
            </a:pPr>
            <a:r>
              <a:rPr lang="en-US" sz="4700" dirty="0" smtClean="0">
                <a:latin typeface="Comic Sans MS" pitchFamily="66" charset="0"/>
              </a:rPr>
              <a:t>The letter sin </a:t>
            </a:r>
            <a:r>
              <a:rPr lang="ar-AE" sz="4700" dirty="0" smtClean="0">
                <a:latin typeface="Comic Sans MS" pitchFamily="66" charset="0"/>
              </a:rPr>
              <a:t>س</a:t>
            </a:r>
            <a:r>
              <a:rPr lang="en-US" sz="4700" dirty="0" smtClean="0">
                <a:latin typeface="Comic Sans MS" pitchFamily="66" charset="0"/>
              </a:rPr>
              <a:t> and shin </a:t>
            </a:r>
            <a:r>
              <a:rPr lang="ar-AE" sz="4700" dirty="0">
                <a:latin typeface="Comic Sans MS" pitchFamily="66" charset="0"/>
              </a:rPr>
              <a:t>ش</a:t>
            </a:r>
            <a:r>
              <a:rPr lang="en-US" sz="4700" dirty="0" smtClean="0">
                <a:latin typeface="Comic Sans MS" pitchFamily="66" charset="0"/>
              </a:rPr>
              <a:t> has one basic form. They are differentiated by the 3 dots placed above the shin </a:t>
            </a:r>
            <a:endParaRPr lang="en-US" sz="4700" dirty="0">
              <a:latin typeface="Comic Sans MS" pitchFamily="66" charset="0"/>
            </a:endParaRPr>
          </a:p>
        </p:txBody>
      </p:sp>
      <p:sp>
        <p:nvSpPr>
          <p:cNvPr id="6" name="Title 5"/>
          <p:cNvSpPr>
            <a:spLocks noGrp="1"/>
          </p:cNvSpPr>
          <p:nvPr>
            <p:ph type="title"/>
          </p:nvPr>
        </p:nvSpPr>
        <p:spPr/>
        <p:txBody>
          <a:bodyPr>
            <a:normAutofit/>
          </a:bodyPr>
          <a:lstStyle/>
          <a:p>
            <a:r>
              <a:rPr lang="en-US" dirty="0" smtClean="0"/>
              <a:t>Alphabet: Two way Connectors </a:t>
            </a:r>
            <a:endParaRPr lang="en-US" dirty="0"/>
          </a:p>
        </p:txBody>
      </p:sp>
    </p:spTree>
    <p:extLst>
      <p:ext uri="{BB962C8B-B14F-4D97-AF65-F5344CB8AC3E}">
        <p14:creationId xmlns:p14="http://schemas.microsoft.com/office/powerpoint/2010/main" val="1355161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1"/>
            <a:ext cx="8763000" cy="4495800"/>
          </a:xfrm>
        </p:spPr>
        <p:txBody>
          <a:bodyPr>
            <a:normAutofit/>
          </a:bodyPr>
          <a:lstStyle/>
          <a:p>
            <a:pPr marL="0" indent="0" algn="r">
              <a:buNone/>
            </a:pPr>
            <a:r>
              <a:rPr lang="ar-AE" sz="6600" dirty="0"/>
              <a:t> س      </a:t>
            </a:r>
            <a:r>
              <a:rPr lang="ar-AE" sz="6600" dirty="0" smtClean="0"/>
              <a:t>ش</a:t>
            </a:r>
            <a:endParaRPr lang="en-US" sz="6600" dirty="0" smtClean="0"/>
          </a:p>
          <a:p>
            <a:pPr marL="0" indent="0" algn="r">
              <a:buNone/>
            </a:pPr>
            <a:endParaRPr lang="en-US" sz="6600" dirty="0" smtClean="0"/>
          </a:p>
        </p:txBody>
      </p:sp>
      <p:sp>
        <p:nvSpPr>
          <p:cNvPr id="6" name="Title 5"/>
          <p:cNvSpPr>
            <a:spLocks noGrp="1"/>
          </p:cNvSpPr>
          <p:nvPr>
            <p:ph type="title"/>
          </p:nvPr>
        </p:nvSpPr>
        <p:spPr/>
        <p:txBody>
          <a:bodyPr>
            <a:normAutofit/>
          </a:bodyPr>
          <a:lstStyle/>
          <a:p>
            <a:r>
              <a:rPr lang="en-US" dirty="0" smtClean="0"/>
              <a:t>Alphabet: Two way Connectors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851109082"/>
              </p:ext>
            </p:extLst>
          </p:nvPr>
        </p:nvGraphicFramePr>
        <p:xfrm>
          <a:off x="304800" y="2743200"/>
          <a:ext cx="8305800" cy="3048000"/>
        </p:xfrm>
        <a:graphic>
          <a:graphicData uri="http://schemas.openxmlformats.org/drawingml/2006/table">
            <a:tbl>
              <a:tblPr firstRow="1" bandRow="1">
                <a:tableStyleId>{93296810-A885-4BE3-A3E7-6D5BEEA58F35}</a:tableStyleId>
              </a:tblPr>
              <a:tblGrid>
                <a:gridCol w="8305800"/>
              </a:tblGrid>
              <a:tr h="1752600">
                <a:tc>
                  <a:txBody>
                    <a:bodyPr/>
                    <a:lstStyle/>
                    <a:p>
                      <a:r>
                        <a:rPr lang="en-US" sz="3200" dirty="0" smtClean="0"/>
                        <a:t>Forms</a:t>
                      </a:r>
                      <a:r>
                        <a:rPr lang="en-US" sz="3200" baseline="0" dirty="0" smtClean="0"/>
                        <a:t> of Two –Way Connectors:</a:t>
                      </a:r>
                      <a:r>
                        <a:rPr lang="en-US" baseline="0" dirty="0" smtClean="0"/>
                        <a:t> </a:t>
                      </a:r>
                    </a:p>
                    <a:p>
                      <a:endParaRPr lang="en-US" baseline="0" dirty="0" smtClean="0"/>
                    </a:p>
                    <a:p>
                      <a:r>
                        <a:rPr lang="en-US" sz="1800" baseline="0" dirty="0" smtClean="0"/>
                        <a:t>Initial                  Medial              Final                   Final                         Name           Symbol    </a:t>
                      </a:r>
                    </a:p>
                    <a:p>
                      <a:r>
                        <a:rPr lang="en-US" sz="1800" baseline="0" dirty="0" smtClean="0"/>
                        <a:t>                                                     Connected       Unconnected</a:t>
                      </a:r>
                    </a:p>
                    <a:p>
                      <a:endParaRPr lang="en-US" dirty="0" smtClean="0"/>
                    </a:p>
                    <a:p>
                      <a:r>
                        <a:rPr lang="en-US" dirty="0" smtClean="0"/>
                        <a:t>_____                  ________          _______            _______                ______         _______</a:t>
                      </a:r>
                    </a:p>
                    <a:p>
                      <a:endParaRPr lang="en-US" dirty="0" smtClean="0"/>
                    </a:p>
                    <a:p>
                      <a:r>
                        <a:rPr lang="en-US" dirty="0" smtClean="0"/>
                        <a:t>_____                  ________          _______            _______                ______         _______</a:t>
                      </a:r>
                    </a:p>
                    <a:p>
                      <a:endParaRPr lang="en-US" dirty="0" smtClean="0"/>
                    </a:p>
                    <a:p>
                      <a:endParaRPr lang="en-US" dirty="0"/>
                    </a:p>
                  </a:txBody>
                  <a:tcPr/>
                </a:tc>
              </a:tr>
            </a:tbl>
          </a:graphicData>
        </a:graphic>
      </p:graphicFrame>
    </p:spTree>
    <p:extLst>
      <p:ext uri="{BB962C8B-B14F-4D97-AF65-F5344CB8AC3E}">
        <p14:creationId xmlns:p14="http://schemas.microsoft.com/office/powerpoint/2010/main" val="476859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dirty="0" smtClean="0"/>
              <a:t> In Arabic handwriting, at times, the three dots can be replaced with a caret:  in this case _____________ and also, the two dots can replaced with a horizontal stroke: in this case ______</a:t>
            </a:r>
          </a:p>
          <a:p>
            <a:pPr marL="0" indent="0">
              <a:buNone/>
            </a:pPr>
            <a:endParaRPr lang="ar-AE" sz="4000" dirty="0"/>
          </a:p>
        </p:txBody>
      </p:sp>
      <p:sp>
        <p:nvSpPr>
          <p:cNvPr id="6" name="Title 5"/>
          <p:cNvSpPr>
            <a:spLocks noGrp="1"/>
          </p:cNvSpPr>
          <p:nvPr>
            <p:ph type="title"/>
          </p:nvPr>
        </p:nvSpPr>
        <p:spPr/>
        <p:txBody>
          <a:bodyPr>
            <a:normAutofit/>
          </a:bodyPr>
          <a:lstStyle/>
          <a:p>
            <a:r>
              <a:rPr lang="en-US" dirty="0" smtClean="0"/>
              <a:t>Please note!</a:t>
            </a:r>
            <a:endParaRPr lang="en-US" dirty="0"/>
          </a:p>
        </p:txBody>
      </p:sp>
    </p:spTree>
    <p:extLst>
      <p:ext uri="{BB962C8B-B14F-4D97-AF65-F5344CB8AC3E}">
        <p14:creationId xmlns:p14="http://schemas.microsoft.com/office/powerpoint/2010/main" val="3693546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 with </a:t>
            </a:r>
            <a:r>
              <a:rPr lang="ar-AE" dirty="0"/>
              <a:t> س      ش</a:t>
            </a:r>
            <a:endParaRPr lang="en-US" dirty="0"/>
          </a:p>
        </p:txBody>
      </p:sp>
      <p:sp>
        <p:nvSpPr>
          <p:cNvPr id="3" name="Content Placeholder 2"/>
          <p:cNvSpPr>
            <a:spLocks noGrp="1"/>
          </p:cNvSpPr>
          <p:nvPr>
            <p:ph idx="1"/>
          </p:nvPr>
        </p:nvSpPr>
        <p:spPr/>
        <p:txBody>
          <a:bodyPr>
            <a:normAutofit lnSpcReduction="10000"/>
          </a:bodyPr>
          <a:lstStyle/>
          <a:p>
            <a:pPr marL="0" indent="0" algn="r">
              <a:buNone/>
            </a:pPr>
            <a:r>
              <a:rPr lang="ar-AE" dirty="0"/>
              <a:t> </a:t>
            </a:r>
            <a:r>
              <a:rPr lang="ar-AE" sz="5400" dirty="0"/>
              <a:t>شَ+ر + ا + ر </a:t>
            </a:r>
            <a:r>
              <a:rPr lang="ar-AE" sz="5400" dirty="0" smtClean="0"/>
              <a:t>=</a:t>
            </a:r>
            <a:endParaRPr lang="en-US" sz="5400" dirty="0" smtClean="0"/>
          </a:p>
          <a:p>
            <a:pPr marL="0" indent="0" algn="r">
              <a:buNone/>
            </a:pPr>
            <a:r>
              <a:rPr lang="ar-AE" sz="5400" dirty="0" smtClean="0"/>
              <a:t>سَ </a:t>
            </a:r>
            <a:r>
              <a:rPr lang="ar-AE" sz="5400" dirty="0"/>
              <a:t>+ رِ + ي + ر </a:t>
            </a:r>
            <a:r>
              <a:rPr lang="ar-AE" sz="5400" dirty="0" smtClean="0"/>
              <a:t>=</a:t>
            </a:r>
            <a:endParaRPr lang="en-US" sz="5400" dirty="0" smtClean="0"/>
          </a:p>
          <a:p>
            <a:pPr marL="0" indent="0" algn="r">
              <a:buNone/>
            </a:pPr>
            <a:r>
              <a:rPr lang="ar-AE" sz="5400" dirty="0" smtClean="0"/>
              <a:t>يَ </a:t>
            </a:r>
            <a:r>
              <a:rPr lang="ar-AE" sz="5400" dirty="0"/>
              <a:t>+ ا + س + ي + ن </a:t>
            </a:r>
            <a:r>
              <a:rPr lang="ar-AE" sz="5400" dirty="0" smtClean="0"/>
              <a:t>=</a:t>
            </a:r>
            <a:endParaRPr lang="en-US" sz="5400" dirty="0" smtClean="0"/>
          </a:p>
          <a:p>
            <a:pPr marL="0" indent="0" algn="r">
              <a:buNone/>
            </a:pPr>
            <a:r>
              <a:rPr lang="ar-AE" sz="5400" dirty="0"/>
              <a:t> رِ + ي + ش = </a:t>
            </a:r>
            <a:endParaRPr lang="en-US" sz="5400" dirty="0"/>
          </a:p>
          <a:p>
            <a:pPr marL="0" indent="0" algn="r">
              <a:buNone/>
            </a:pPr>
            <a:r>
              <a:rPr lang="ar-AE" sz="5400" dirty="0" smtClean="0"/>
              <a:t>يُ </a:t>
            </a:r>
            <a:r>
              <a:rPr lang="ar-AE" sz="5400" dirty="0"/>
              <a:t>+ شِ + ي + ر =</a:t>
            </a:r>
            <a:endParaRPr lang="en-US" sz="5400"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533827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normAutofit fontScale="85000" lnSpcReduction="10000"/>
          </a:bodyPr>
          <a:lstStyle/>
          <a:p>
            <a:pPr marL="0" indent="0">
              <a:buNone/>
            </a:pPr>
            <a:r>
              <a:rPr lang="ar-AE" sz="6600" dirty="0"/>
              <a:t>خ           ج                ح </a:t>
            </a:r>
            <a:endParaRPr lang="en-US" sz="6600" dirty="0" smtClean="0"/>
          </a:p>
          <a:p>
            <a:r>
              <a:rPr lang="en-US" sz="6600" dirty="0" smtClean="0"/>
              <a:t>The sound of the letter </a:t>
            </a:r>
            <a:r>
              <a:rPr lang="ar-AE" sz="6600" dirty="0"/>
              <a:t>خ </a:t>
            </a:r>
            <a:r>
              <a:rPr lang="en-US" sz="6600" dirty="0" smtClean="0"/>
              <a:t> ( </a:t>
            </a:r>
            <a:r>
              <a:rPr lang="en-US" sz="6600" dirty="0" err="1" smtClean="0"/>
              <a:t>kha</a:t>
            </a:r>
            <a:r>
              <a:rPr lang="en-US" sz="6600" dirty="0" smtClean="0"/>
              <a:t>) is similar to the final consonants in German </a:t>
            </a:r>
            <a:r>
              <a:rPr lang="en-US" sz="6600" i="1" u="sng" dirty="0" smtClean="0"/>
              <a:t>Bach </a:t>
            </a:r>
            <a:r>
              <a:rPr lang="en-US" sz="6600" dirty="0" smtClean="0"/>
              <a:t>&amp; Scottish </a:t>
            </a:r>
            <a:r>
              <a:rPr lang="en-US" sz="6600" i="1" u="sng" dirty="0" smtClean="0"/>
              <a:t>Loch</a:t>
            </a:r>
            <a:endParaRPr lang="en-US" sz="4700" i="1" u="sng" dirty="0">
              <a:latin typeface="Comic Sans MS" pitchFamily="66" charset="0"/>
            </a:endParaRPr>
          </a:p>
        </p:txBody>
      </p:sp>
      <p:sp>
        <p:nvSpPr>
          <p:cNvPr id="6" name="Title 5"/>
          <p:cNvSpPr>
            <a:spLocks noGrp="1"/>
          </p:cNvSpPr>
          <p:nvPr>
            <p:ph type="title"/>
          </p:nvPr>
        </p:nvSpPr>
        <p:spPr/>
        <p:txBody>
          <a:bodyPr>
            <a:normAutofit/>
          </a:bodyPr>
          <a:lstStyle/>
          <a:p>
            <a:r>
              <a:rPr lang="en-US" dirty="0" smtClean="0"/>
              <a:t>Alphabet: Two way Connectors </a:t>
            </a:r>
            <a:endParaRPr lang="en-US" dirty="0"/>
          </a:p>
        </p:txBody>
      </p:sp>
    </p:spTree>
    <p:extLst>
      <p:ext uri="{BB962C8B-B14F-4D97-AF65-F5344CB8AC3E}">
        <p14:creationId xmlns:p14="http://schemas.microsoft.com/office/powerpoint/2010/main" val="3854209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normAutofit fontScale="92500" lnSpcReduction="10000"/>
          </a:bodyPr>
          <a:lstStyle/>
          <a:p>
            <a:pPr marL="0" indent="0">
              <a:buNone/>
            </a:pPr>
            <a:r>
              <a:rPr lang="ar-AE" sz="6600" dirty="0" smtClean="0"/>
              <a:t>           </a:t>
            </a:r>
            <a:r>
              <a:rPr lang="ar-AE" sz="6600" dirty="0"/>
              <a:t>ج                </a:t>
            </a:r>
            <a:endParaRPr lang="en-US" sz="6600" dirty="0" smtClean="0"/>
          </a:p>
          <a:p>
            <a:r>
              <a:rPr lang="en-US" sz="6600" dirty="0" smtClean="0"/>
              <a:t>The sound of the letter</a:t>
            </a:r>
            <a:r>
              <a:rPr lang="en-US" sz="6600" dirty="0"/>
              <a:t> </a:t>
            </a:r>
            <a:r>
              <a:rPr lang="ar-AE" sz="6600" dirty="0" smtClean="0"/>
              <a:t>ج </a:t>
            </a:r>
            <a:r>
              <a:rPr lang="en-US" sz="6600" dirty="0" smtClean="0"/>
              <a:t> ( </a:t>
            </a:r>
            <a:r>
              <a:rPr lang="en-US" sz="6600" dirty="0" err="1" smtClean="0"/>
              <a:t>jim</a:t>
            </a:r>
            <a:r>
              <a:rPr lang="en-US" sz="6600" dirty="0" smtClean="0"/>
              <a:t>) usually pronounced just like the s in </a:t>
            </a:r>
            <a:r>
              <a:rPr lang="en-US" sz="6600" i="1" u="sng" dirty="0" smtClean="0"/>
              <a:t>Pleasure.</a:t>
            </a:r>
          </a:p>
          <a:p>
            <a:endParaRPr lang="en-US" sz="4700" i="1" u="sng" dirty="0">
              <a:latin typeface="Comic Sans MS" pitchFamily="66" charset="0"/>
            </a:endParaRPr>
          </a:p>
        </p:txBody>
      </p:sp>
      <p:sp>
        <p:nvSpPr>
          <p:cNvPr id="6" name="Title 5"/>
          <p:cNvSpPr>
            <a:spLocks noGrp="1"/>
          </p:cNvSpPr>
          <p:nvPr>
            <p:ph type="title"/>
          </p:nvPr>
        </p:nvSpPr>
        <p:spPr/>
        <p:txBody>
          <a:bodyPr>
            <a:normAutofit/>
          </a:bodyPr>
          <a:lstStyle/>
          <a:p>
            <a:r>
              <a:rPr lang="en-US" dirty="0" smtClean="0"/>
              <a:t>Alphabet: Two way Connectors </a:t>
            </a:r>
            <a:endParaRPr lang="en-US" dirty="0"/>
          </a:p>
        </p:txBody>
      </p:sp>
    </p:spTree>
    <p:extLst>
      <p:ext uri="{BB962C8B-B14F-4D97-AF65-F5344CB8AC3E}">
        <p14:creationId xmlns:p14="http://schemas.microsoft.com/office/powerpoint/2010/main" val="2761421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TotalTime>
  <Words>727</Words>
  <Application>Microsoft Office PowerPoint</Application>
  <PresentationFormat>On-screen Show (4:3)</PresentationFormat>
  <Paragraphs>132</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Comic Sans MS</vt:lpstr>
      <vt:lpstr>Cooper Black</vt:lpstr>
      <vt:lpstr>Forte</vt:lpstr>
      <vt:lpstr>Times New Roman</vt:lpstr>
      <vt:lpstr>Office Theme</vt:lpstr>
      <vt:lpstr> Lesson 6-7:                             الدرس السابع </vt:lpstr>
      <vt:lpstr> Lesson 6: Review: Do Now</vt:lpstr>
      <vt:lpstr>Alphabet: Two way Connectors </vt:lpstr>
      <vt:lpstr>Alphabet: Two way Connectors </vt:lpstr>
      <vt:lpstr>Alphabet: Two way Connectors </vt:lpstr>
      <vt:lpstr>Please note!</vt:lpstr>
      <vt:lpstr>Let’s practice with  س      ش</vt:lpstr>
      <vt:lpstr>Alphabet: Two way Connectors </vt:lpstr>
      <vt:lpstr>Alphabet: Two way Connectors </vt:lpstr>
      <vt:lpstr>Alphabet: Two way Connectors </vt:lpstr>
      <vt:lpstr>Alphabet: Two way Connectors </vt:lpstr>
      <vt:lpstr>Alphabet: Two way Connectors </vt:lpstr>
      <vt:lpstr>Let’s practice with  خ           ج                ح </vt:lpstr>
      <vt:lpstr>Lesson 7: Homework: Copy down these words and practice writing them as many times as you can. (12 separate lines)</vt:lpstr>
      <vt:lpstr> Lesson 7:  </vt:lpstr>
      <vt:lpstr>Morning Greeting</vt:lpstr>
      <vt:lpstr>Asking about Well -Being</vt:lpstr>
      <vt:lpstr>Asking about Well-Being</vt:lpstr>
      <vt:lpstr>Summary</vt:lpstr>
      <vt:lpstr>ف        ق        ة If time permits: Continue</vt:lpstr>
      <vt:lpstr>Do Now</vt:lpstr>
      <vt:lpstr>Review</vt:lpstr>
      <vt:lpstr>Cookies Today by Megan M</vt:lpstr>
      <vt:lpstr>Ingredients</vt:lpstr>
      <vt:lpstr>Ingredients</vt:lpstr>
      <vt:lpstr>Ingredients</vt:lpstr>
      <vt:lpstr>Ingredients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NPCSD</dc:creator>
  <cp:lastModifiedBy>Kurzban, Souad</cp:lastModifiedBy>
  <cp:revision>138</cp:revision>
  <dcterms:created xsi:type="dcterms:W3CDTF">2013-07-02T19:06:35Z</dcterms:created>
  <dcterms:modified xsi:type="dcterms:W3CDTF">2015-10-20T12:01:43Z</dcterms:modified>
</cp:coreProperties>
</file>